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Economica" panose="02000506040000020004" pitchFamily="2" charset="77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1701"/>
  </p:normalViewPr>
  <p:slideViewPr>
    <p:cSldViewPr snapToGrid="0">
      <p:cViewPr varScale="1">
        <p:scale>
          <a:sx n="138" d="100"/>
          <a:sy n="138" d="100"/>
        </p:scale>
        <p:origin x="142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94701a50e_0_8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a94701a50e_0_8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a94701a50e_0_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a94701a50e_0_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a94701a50e_0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a94701a50e_0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a94701a50e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a94701a50e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a94701a50e_0_8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a94701a50e_0_8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a94701a50e_0_8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a94701a50e_0_8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94701a50e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94701a50e_0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94701a50e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94701a50e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a94701a50e_0_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a94701a50e_0_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a94701a50e_0_6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a94701a50e_0_6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a94701a50e_0_7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a94701a50e_0_7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a94701a50e_0_7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a94701a50e_0_7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it" sz="14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a94701a50e_0_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a94701a50e_0_7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a94701a50e_0_8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a94701a50e_0_8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2762275" y="424150"/>
            <a:ext cx="6069900" cy="174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UNIVERSITÀ DEGLI STUDI DI GENOVA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SCUOLA POLITECNICA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DITEN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3425"/>
            <a:ext cx="2762275" cy="27444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/>
          <p:nvPr/>
        </p:nvSpPr>
        <p:spPr>
          <a:xfrm>
            <a:off x="1017450" y="2389925"/>
            <a:ext cx="7109100" cy="13302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it" sz="25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Progetto e realizzazione di un sistema per lo sviluppo di modelli</a:t>
            </a:r>
            <a:endParaRPr sz="2500"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25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di machine learning su dati IoT</a:t>
            </a:r>
            <a:endParaRPr sz="2500"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1017450" y="3905225"/>
            <a:ext cx="2052300" cy="102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b="1">
                <a:solidFill>
                  <a:srgbClr val="023D81"/>
                </a:solidFill>
                <a:latin typeface="Economica"/>
                <a:ea typeface="Economica"/>
                <a:cs typeface="Economica"/>
                <a:sym typeface="Economica"/>
              </a:rPr>
              <a:t>RELATORI:</a:t>
            </a:r>
            <a:endParaRPr sz="2000" b="1">
              <a:solidFill>
                <a:srgbClr val="023D8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rgbClr val="023D81"/>
                </a:solidFill>
                <a:latin typeface="Economica"/>
                <a:ea typeface="Economica"/>
                <a:cs typeface="Economica"/>
                <a:sym typeface="Economica"/>
              </a:rPr>
              <a:t>Prof. Riccardo Berta</a:t>
            </a:r>
            <a:endParaRPr sz="1800">
              <a:solidFill>
                <a:srgbClr val="023D8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rgbClr val="023D81"/>
                </a:solidFill>
                <a:latin typeface="Economica"/>
                <a:ea typeface="Economica"/>
                <a:cs typeface="Economica"/>
                <a:sym typeface="Economica"/>
              </a:rPr>
              <a:t>Prof. Francesco Bellotti</a:t>
            </a:r>
            <a:endParaRPr sz="1800">
              <a:solidFill>
                <a:srgbClr val="023D8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23D8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6074250" y="3905225"/>
            <a:ext cx="2052300" cy="102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 b="1">
                <a:solidFill>
                  <a:srgbClr val="023D81"/>
                </a:solidFill>
                <a:latin typeface="Economica"/>
                <a:ea typeface="Economica"/>
                <a:cs typeface="Economica"/>
                <a:sym typeface="Economica"/>
              </a:rPr>
              <a:t>CANDIDATO:</a:t>
            </a:r>
            <a:endParaRPr sz="2000" b="1">
              <a:solidFill>
                <a:srgbClr val="023D8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rgbClr val="023D81"/>
                </a:solidFill>
                <a:latin typeface="Economica"/>
                <a:ea typeface="Economica"/>
                <a:cs typeface="Economica"/>
                <a:sym typeface="Economica"/>
              </a:rPr>
              <a:t>Niccolò Monti</a:t>
            </a:r>
            <a:endParaRPr sz="1800">
              <a:solidFill>
                <a:srgbClr val="023D8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023D8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3922450" y="180110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6717600" y="122080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61" name="Google Shape;61;p13"/>
          <p:cNvSpPr/>
          <p:nvPr/>
        </p:nvSpPr>
        <p:spPr>
          <a:xfrm>
            <a:off x="2261625" y="40628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/>
          <p:nvPr/>
        </p:nvSpPr>
        <p:spPr>
          <a:xfrm>
            <a:off x="6717600" y="40628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2589175" y="663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" name="Google Shape;64;p13"/>
          <p:cNvCxnSpPr>
            <a:stCxn id="63" idx="2"/>
          </p:cNvCxnSpPr>
          <p:nvPr/>
        </p:nvCxnSpPr>
        <p:spPr>
          <a:xfrm flipH="1">
            <a:off x="2242675" y="741150"/>
            <a:ext cx="346500" cy="17181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13"/>
          <p:cNvCxnSpPr>
            <a:stCxn id="59" idx="6"/>
            <a:endCxn id="56" idx="3"/>
          </p:cNvCxnSpPr>
          <p:nvPr/>
        </p:nvCxnSpPr>
        <p:spPr>
          <a:xfrm>
            <a:off x="4095550" y="1879100"/>
            <a:ext cx="476400" cy="5109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" name="Google Shape;66;p13"/>
          <p:cNvCxnSpPr>
            <a:stCxn id="60" idx="2"/>
          </p:cNvCxnSpPr>
          <p:nvPr/>
        </p:nvCxnSpPr>
        <p:spPr>
          <a:xfrm flipH="1">
            <a:off x="6364500" y="1298800"/>
            <a:ext cx="353100" cy="11778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67;p13"/>
          <p:cNvCxnSpPr>
            <a:stCxn id="62" idx="2"/>
          </p:cNvCxnSpPr>
          <p:nvPr/>
        </p:nvCxnSpPr>
        <p:spPr>
          <a:xfrm rot="10800000">
            <a:off x="4416000" y="3489550"/>
            <a:ext cx="2301600" cy="6513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68;p13"/>
          <p:cNvCxnSpPr>
            <a:stCxn id="61" idx="6"/>
          </p:cNvCxnSpPr>
          <p:nvPr/>
        </p:nvCxnSpPr>
        <p:spPr>
          <a:xfrm rot="10800000" flipH="1">
            <a:off x="2434725" y="3550150"/>
            <a:ext cx="1531200" cy="590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2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IMPLEMENTAZIONE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254" name="Google Shape;2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40675"/>
            <a:ext cx="4419599" cy="28164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641050"/>
            <a:ext cx="4419599" cy="331609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2"/>
          <p:cNvSpPr/>
          <p:nvPr/>
        </p:nvSpPr>
        <p:spPr>
          <a:xfrm>
            <a:off x="229525" y="1428625"/>
            <a:ext cx="24966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DIAGRAMMA TEMPORALE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57" name="Google Shape;257;p22"/>
          <p:cNvSpPr/>
          <p:nvPr/>
        </p:nvSpPr>
        <p:spPr>
          <a:xfrm>
            <a:off x="4111625" y="191777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2"/>
          <p:cNvSpPr/>
          <p:nvPr/>
        </p:nvSpPr>
        <p:spPr>
          <a:xfrm>
            <a:off x="7270950" y="127262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59" name="Google Shape;259;p22"/>
          <p:cNvCxnSpPr>
            <a:stCxn id="256" idx="0"/>
            <a:endCxn id="257" idx="0"/>
          </p:cNvCxnSpPr>
          <p:nvPr/>
        </p:nvCxnSpPr>
        <p:spPr>
          <a:xfrm>
            <a:off x="2726125" y="1727125"/>
            <a:ext cx="1472100" cy="1908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0" name="Google Shape;260;p22"/>
          <p:cNvCxnSpPr/>
          <p:nvPr/>
        </p:nvCxnSpPr>
        <p:spPr>
          <a:xfrm flipH="1">
            <a:off x="2292725" y="1354000"/>
            <a:ext cx="4964700" cy="2439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1" name="Google Shape;261;p22"/>
          <p:cNvSpPr/>
          <p:nvPr/>
        </p:nvSpPr>
        <p:spPr>
          <a:xfrm>
            <a:off x="387800" y="628713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62" name="Google Shape;262;p22"/>
          <p:cNvCxnSpPr>
            <a:stCxn id="261" idx="2"/>
            <a:endCxn id="256" idx="2"/>
          </p:cNvCxnSpPr>
          <p:nvPr/>
        </p:nvCxnSpPr>
        <p:spPr>
          <a:xfrm flipH="1">
            <a:off x="229400" y="706713"/>
            <a:ext cx="158400" cy="1020300"/>
          </a:xfrm>
          <a:prstGeom prst="bentConnector3">
            <a:avLst>
              <a:gd name="adj1" fmla="val 147948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3" name="Google Shape;263;p22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4" name="Google Shape;264;p22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265" name="Google Shape;265;p22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6" name="Google Shape;26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TESTING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272" name="Google Shape;27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4575" y="1128325"/>
            <a:ext cx="4127776" cy="3862776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23"/>
          <p:cNvSpPr/>
          <p:nvPr/>
        </p:nvSpPr>
        <p:spPr>
          <a:xfrm>
            <a:off x="1922725" y="2761213"/>
            <a:ext cx="16932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SCENARIO SCELTO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74" name="Google Shape;274;p23"/>
          <p:cNvSpPr/>
          <p:nvPr/>
        </p:nvSpPr>
        <p:spPr>
          <a:xfrm>
            <a:off x="229525" y="3897350"/>
            <a:ext cx="16932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APPLICAZIONE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75" name="Google Shape;275;p23"/>
          <p:cNvSpPr/>
          <p:nvPr/>
        </p:nvSpPr>
        <p:spPr>
          <a:xfrm>
            <a:off x="229525" y="1625100"/>
            <a:ext cx="16932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OBIETTIVO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76" name="Google Shape;276;p23"/>
          <p:cNvSpPr/>
          <p:nvPr/>
        </p:nvSpPr>
        <p:spPr>
          <a:xfrm>
            <a:off x="653250" y="136982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7" name="Google Shape;277;p23"/>
          <p:cNvCxnSpPr/>
          <p:nvPr/>
        </p:nvCxnSpPr>
        <p:spPr>
          <a:xfrm>
            <a:off x="826375" y="1447750"/>
            <a:ext cx="590700" cy="3033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8" name="Google Shape;278;p23"/>
          <p:cNvSpPr txBox="1"/>
          <p:nvPr/>
        </p:nvSpPr>
        <p:spPr>
          <a:xfrm>
            <a:off x="1922725" y="1615500"/>
            <a:ext cx="30318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Testare il funzionamento del workflow del sistema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79" name="Google Shape;279;p23"/>
          <p:cNvSpPr txBox="1"/>
          <p:nvPr/>
        </p:nvSpPr>
        <p:spPr>
          <a:xfrm>
            <a:off x="3615925" y="2756425"/>
            <a:ext cx="13386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Smart Home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80" name="Google Shape;280;p23"/>
          <p:cNvSpPr txBox="1"/>
          <p:nvPr/>
        </p:nvSpPr>
        <p:spPr>
          <a:xfrm>
            <a:off x="1922725" y="3897350"/>
            <a:ext cx="30318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Rilevamento presenza di persone all’interno dell’abitazione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81" name="Google Shape;281;p23"/>
          <p:cNvSpPr/>
          <p:nvPr/>
        </p:nvSpPr>
        <p:spPr>
          <a:xfrm>
            <a:off x="4723200" y="24937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2" name="Google Shape;282;p23"/>
          <p:cNvCxnSpPr>
            <a:stCxn id="281" idx="2"/>
            <a:endCxn id="273" idx="3"/>
          </p:cNvCxnSpPr>
          <p:nvPr/>
        </p:nvCxnSpPr>
        <p:spPr>
          <a:xfrm flipH="1">
            <a:off x="2769300" y="2571750"/>
            <a:ext cx="1953900" cy="1896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3" name="Google Shape;283;p23"/>
          <p:cNvSpPr/>
          <p:nvPr/>
        </p:nvSpPr>
        <p:spPr>
          <a:xfrm>
            <a:off x="5823400" y="37413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84" name="Google Shape;284;p23"/>
          <p:cNvCxnSpPr>
            <a:stCxn id="283" idx="2"/>
            <a:endCxn id="274" idx="3"/>
          </p:cNvCxnSpPr>
          <p:nvPr/>
        </p:nvCxnSpPr>
        <p:spPr>
          <a:xfrm flipH="1">
            <a:off x="1076200" y="3819350"/>
            <a:ext cx="4747200" cy="780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5" name="Google Shape;285;p23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6" name="Google Shape;286;p23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287" name="Google Shape;287;p23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8" name="Google Shape;28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4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TESTING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294" name="Google Shape;29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8625" y="617550"/>
            <a:ext cx="4865373" cy="45259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5" name="Google Shape;295;p24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6" name="Google Shape;296;p24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297" name="Google Shape;297;p24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8" name="Google Shape;29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24"/>
          <p:cNvSpPr/>
          <p:nvPr/>
        </p:nvSpPr>
        <p:spPr>
          <a:xfrm>
            <a:off x="346375" y="1711950"/>
            <a:ext cx="20895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GENERAZIONI DATI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00" name="Google Shape;300;p24"/>
          <p:cNvSpPr/>
          <p:nvPr/>
        </p:nvSpPr>
        <p:spPr>
          <a:xfrm>
            <a:off x="613775" y="138767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1" name="Google Shape;301;p24"/>
          <p:cNvCxnSpPr>
            <a:stCxn id="300" idx="6"/>
          </p:cNvCxnSpPr>
          <p:nvPr/>
        </p:nvCxnSpPr>
        <p:spPr>
          <a:xfrm>
            <a:off x="786875" y="1465675"/>
            <a:ext cx="1072500" cy="357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2" name="Google Shape;302;p24"/>
          <p:cNvSpPr/>
          <p:nvPr/>
        </p:nvSpPr>
        <p:spPr>
          <a:xfrm>
            <a:off x="1982200" y="2477200"/>
            <a:ext cx="2460600" cy="495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i="1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make_blobs</a:t>
            </a: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 del modulo </a:t>
            </a:r>
            <a:r>
              <a:rPr lang="it" sz="1700" i="1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sklearn</a:t>
            </a:r>
            <a:endParaRPr sz="1700" i="1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03" name="Google Shape;303;p24"/>
          <p:cNvSpPr/>
          <p:nvPr/>
        </p:nvSpPr>
        <p:spPr>
          <a:xfrm>
            <a:off x="346375" y="3139500"/>
            <a:ext cx="20895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PARAMETRI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04" name="Google Shape;304;p24"/>
          <p:cNvSpPr/>
          <p:nvPr/>
        </p:nvSpPr>
        <p:spPr>
          <a:xfrm>
            <a:off x="2901400" y="3139500"/>
            <a:ext cx="1541400" cy="11664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i="1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n_samples</a:t>
            </a:r>
            <a:endParaRPr sz="1700" i="1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i="1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n_features</a:t>
            </a:r>
            <a:endParaRPr sz="1700" i="1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i="1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centers [ ]</a:t>
            </a:r>
            <a:endParaRPr sz="1700" i="1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i="1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cluster_std [ ]</a:t>
            </a:r>
            <a:endParaRPr sz="1700" i="1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05" name="Google Shape;305;p24"/>
          <p:cNvSpPr/>
          <p:nvPr/>
        </p:nvSpPr>
        <p:spPr>
          <a:xfrm>
            <a:off x="3630525" y="22407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24"/>
          <p:cNvSpPr/>
          <p:nvPr/>
        </p:nvSpPr>
        <p:spPr>
          <a:xfrm>
            <a:off x="2658750" y="393312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24"/>
          <p:cNvSpPr/>
          <p:nvPr/>
        </p:nvSpPr>
        <p:spPr>
          <a:xfrm>
            <a:off x="346375" y="4369875"/>
            <a:ext cx="20895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SCELTA DEL MODELLO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08" name="Google Shape;308;p24"/>
          <p:cNvSpPr/>
          <p:nvPr/>
        </p:nvSpPr>
        <p:spPr>
          <a:xfrm>
            <a:off x="3405075" y="4420875"/>
            <a:ext cx="1122600" cy="495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i="1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DecisionTree</a:t>
            </a:r>
            <a:endParaRPr sz="1700" i="1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09" name="Google Shape;309;p24"/>
          <p:cNvSpPr/>
          <p:nvPr/>
        </p:nvSpPr>
        <p:spPr>
          <a:xfrm>
            <a:off x="3125950" y="459037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0" name="Google Shape;310;p24"/>
          <p:cNvCxnSpPr>
            <a:endCxn id="299" idx="0"/>
          </p:cNvCxnSpPr>
          <p:nvPr/>
        </p:nvCxnSpPr>
        <p:spPr>
          <a:xfrm rot="10800000">
            <a:off x="2435875" y="2010450"/>
            <a:ext cx="1281300" cy="230400"/>
          </a:xfrm>
          <a:prstGeom prst="bentConnector3">
            <a:avLst>
              <a:gd name="adj1" fmla="val -144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1" name="Google Shape;311;p24"/>
          <p:cNvCxnSpPr>
            <a:endCxn id="303" idx="1"/>
          </p:cNvCxnSpPr>
          <p:nvPr/>
        </p:nvCxnSpPr>
        <p:spPr>
          <a:xfrm rot="10800000">
            <a:off x="1391125" y="3736500"/>
            <a:ext cx="1267500" cy="2745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2" name="Google Shape;312;p24"/>
          <p:cNvCxnSpPr>
            <a:endCxn id="307" idx="0"/>
          </p:cNvCxnSpPr>
          <p:nvPr/>
        </p:nvCxnSpPr>
        <p:spPr>
          <a:xfrm flipH="1">
            <a:off x="2435875" y="4667775"/>
            <a:ext cx="690000" cy="600"/>
          </a:xfrm>
          <a:prstGeom prst="bentConnector3">
            <a:avLst>
              <a:gd name="adj1" fmla="val 49999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5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TESTING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318" name="Google Shape;31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25" y="3033100"/>
            <a:ext cx="4228827" cy="1731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40525" y="1917275"/>
            <a:ext cx="4600724" cy="32262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20" name="Google Shape;320;p25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1" name="Google Shape;321;p25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322" name="Google Shape;322;p25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3" name="Google Shape;32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4" name="Google Shape;324;p25"/>
          <p:cNvSpPr/>
          <p:nvPr/>
        </p:nvSpPr>
        <p:spPr>
          <a:xfrm>
            <a:off x="346375" y="1712900"/>
            <a:ext cx="1654200" cy="5286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RISULTATO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25" name="Google Shape;325;p25"/>
          <p:cNvSpPr/>
          <p:nvPr/>
        </p:nvSpPr>
        <p:spPr>
          <a:xfrm>
            <a:off x="613775" y="138767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6" name="Google Shape;326;p25"/>
          <p:cNvCxnSpPr>
            <a:stCxn id="325" idx="6"/>
          </p:cNvCxnSpPr>
          <p:nvPr/>
        </p:nvCxnSpPr>
        <p:spPr>
          <a:xfrm>
            <a:off x="786875" y="1465675"/>
            <a:ext cx="1072500" cy="357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7" name="Google Shape;327;p25"/>
          <p:cNvSpPr/>
          <p:nvPr/>
        </p:nvSpPr>
        <p:spPr>
          <a:xfrm>
            <a:off x="1859375" y="2455150"/>
            <a:ext cx="2460600" cy="495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POST di creazione del modello</a:t>
            </a:r>
            <a:endParaRPr sz="17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28" name="Google Shape;328;p25"/>
          <p:cNvSpPr/>
          <p:nvPr/>
        </p:nvSpPr>
        <p:spPr>
          <a:xfrm>
            <a:off x="4572000" y="1328275"/>
            <a:ext cx="2460600" cy="495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Risultato della Computation</a:t>
            </a:r>
            <a:endParaRPr sz="17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29" name="Google Shape;329;p25"/>
          <p:cNvSpPr/>
          <p:nvPr/>
        </p:nvSpPr>
        <p:spPr>
          <a:xfrm>
            <a:off x="1605475" y="26246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25"/>
          <p:cNvSpPr/>
          <p:nvPr/>
        </p:nvSpPr>
        <p:spPr>
          <a:xfrm>
            <a:off x="4319975" y="149777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1" name="Google Shape;331;p25"/>
          <p:cNvCxnSpPr/>
          <p:nvPr/>
        </p:nvCxnSpPr>
        <p:spPr>
          <a:xfrm flipH="1">
            <a:off x="1925075" y="1575775"/>
            <a:ext cx="2394900" cy="233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2" name="Google Shape;332;p25"/>
          <p:cNvCxnSpPr>
            <a:stCxn id="329" idx="2"/>
            <a:endCxn id="324" idx="1"/>
          </p:cNvCxnSpPr>
          <p:nvPr/>
        </p:nvCxnSpPr>
        <p:spPr>
          <a:xfrm rot="10800000">
            <a:off x="1173475" y="2241550"/>
            <a:ext cx="432000" cy="4611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6"/>
          <p:cNvSpPr/>
          <p:nvPr/>
        </p:nvSpPr>
        <p:spPr>
          <a:xfrm>
            <a:off x="919825" y="1696850"/>
            <a:ext cx="5648100" cy="9636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Deployment in un ambiente reale, mettendo a disposizione ELM su un server non locale, ed introdurlo in un progetto domotico o automotive reale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38" name="Google Shape;338;p26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SVILUPPI FUTURI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339" name="Google Shape;339;p26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0" name="Google Shape;340;p26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341" name="Google Shape;341;p26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2" name="Google Shape;3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26"/>
          <p:cNvSpPr/>
          <p:nvPr/>
        </p:nvSpPr>
        <p:spPr>
          <a:xfrm>
            <a:off x="3238325" y="2928675"/>
            <a:ext cx="5648100" cy="9636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Implementazione di nuovi algoritmi di Machine Learning, sia supervisionati che non, in modo da aumentare la scelta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44" name="Google Shape;344;p26"/>
          <p:cNvSpPr/>
          <p:nvPr/>
        </p:nvSpPr>
        <p:spPr>
          <a:xfrm>
            <a:off x="919825" y="4160500"/>
            <a:ext cx="3264900" cy="4986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Consentire una classificazione multi-classe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345" name="Google Shape;345;p26"/>
          <p:cNvSpPr/>
          <p:nvPr/>
        </p:nvSpPr>
        <p:spPr>
          <a:xfrm>
            <a:off x="613775" y="138767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6" name="Google Shape;346;p26"/>
          <p:cNvCxnSpPr>
            <a:stCxn id="345" idx="4"/>
            <a:endCxn id="344" idx="2"/>
          </p:cNvCxnSpPr>
          <p:nvPr/>
        </p:nvCxnSpPr>
        <p:spPr>
          <a:xfrm rot="-5400000" flipH="1">
            <a:off x="-622975" y="2866975"/>
            <a:ext cx="2866200" cy="2196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7" name="Google Shape;347;p26"/>
          <p:cNvCxnSpPr/>
          <p:nvPr/>
        </p:nvCxnSpPr>
        <p:spPr>
          <a:xfrm rot="10800000">
            <a:off x="702025" y="2177450"/>
            <a:ext cx="217800" cy="1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8" name="Google Shape;348;p26"/>
          <p:cNvCxnSpPr/>
          <p:nvPr/>
        </p:nvCxnSpPr>
        <p:spPr>
          <a:xfrm flipH="1">
            <a:off x="716225" y="3410475"/>
            <a:ext cx="2522100" cy="600"/>
          </a:xfrm>
          <a:prstGeom prst="straightConnector1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27"/>
          <p:cNvPicPr preferRelativeResize="0"/>
          <p:nvPr/>
        </p:nvPicPr>
        <p:blipFill>
          <a:blip r:embed="rId3">
            <a:alphaModFix amt="16000"/>
          </a:blip>
          <a:stretch>
            <a:fillRect/>
          </a:stretch>
        </p:blipFill>
        <p:spPr>
          <a:xfrm>
            <a:off x="152400" y="560850"/>
            <a:ext cx="6415525" cy="418516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9464" y="486150"/>
            <a:ext cx="5262886" cy="465735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27"/>
          <p:cNvSpPr txBox="1"/>
          <p:nvPr/>
        </p:nvSpPr>
        <p:spPr>
          <a:xfrm>
            <a:off x="900775" y="3552700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40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GRAZIE PER L’ATTENZIONE</a:t>
            </a:r>
            <a:endParaRPr sz="40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356" name="Google Shape;356;p27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7" name="Google Shape;357;p27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358" name="Google Shape;358;p27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59" name="Google Shape;359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27"/>
          <p:cNvSpPr txBox="1"/>
          <p:nvPr/>
        </p:nvSpPr>
        <p:spPr>
          <a:xfrm>
            <a:off x="6017225" y="1959475"/>
            <a:ext cx="675900" cy="6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 b="1">
                <a:solidFill>
                  <a:srgbClr val="FFFFFF"/>
                </a:solidFill>
                <a:latin typeface="Economica"/>
                <a:ea typeface="Economica"/>
                <a:cs typeface="Economica"/>
                <a:sym typeface="Economica"/>
              </a:rPr>
              <a:t>IoT</a:t>
            </a:r>
            <a:endParaRPr sz="2500" b="1">
              <a:solidFill>
                <a:srgbClr val="FFFF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Google Shape;73;p14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74;p14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75" name="Google Shape;75;p14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INTRODUZIONE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77" name="Google Shape;77;p14"/>
          <p:cNvSpPr/>
          <p:nvPr/>
        </p:nvSpPr>
        <p:spPr>
          <a:xfrm>
            <a:off x="1566575" y="3599288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2750" y="2835025"/>
            <a:ext cx="497850" cy="4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52750" y="3332875"/>
            <a:ext cx="497850" cy="4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52750" y="3830725"/>
            <a:ext cx="497850" cy="4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52750" y="4328575"/>
            <a:ext cx="497850" cy="49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65550" y="2354138"/>
            <a:ext cx="2953200" cy="29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16713" y="2975438"/>
            <a:ext cx="1710575" cy="17105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4" name="Google Shape;84;p14"/>
          <p:cNvCxnSpPr>
            <a:stCxn id="78" idx="3"/>
          </p:cNvCxnSpPr>
          <p:nvPr/>
        </p:nvCxnSpPr>
        <p:spPr>
          <a:xfrm>
            <a:off x="2450600" y="3083950"/>
            <a:ext cx="1308600" cy="30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5" name="Google Shape;85;p14"/>
          <p:cNvCxnSpPr>
            <a:stCxn id="79" idx="3"/>
          </p:cNvCxnSpPr>
          <p:nvPr/>
        </p:nvCxnSpPr>
        <p:spPr>
          <a:xfrm>
            <a:off x="2450600" y="3581800"/>
            <a:ext cx="1321500" cy="99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6" name="Google Shape;86;p14"/>
          <p:cNvCxnSpPr>
            <a:stCxn id="80" idx="3"/>
          </p:cNvCxnSpPr>
          <p:nvPr/>
        </p:nvCxnSpPr>
        <p:spPr>
          <a:xfrm rot="10800000" flipH="1">
            <a:off x="2450600" y="3941650"/>
            <a:ext cx="1321500" cy="13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" name="Google Shape;87;p14"/>
          <p:cNvCxnSpPr>
            <a:stCxn id="81" idx="3"/>
          </p:cNvCxnSpPr>
          <p:nvPr/>
        </p:nvCxnSpPr>
        <p:spPr>
          <a:xfrm rot="10800000" flipH="1">
            <a:off x="2450600" y="4273600"/>
            <a:ext cx="1318200" cy="30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8" name="Google Shape;88;p14"/>
          <p:cNvSpPr/>
          <p:nvPr/>
        </p:nvSpPr>
        <p:spPr>
          <a:xfrm>
            <a:off x="5427300" y="3701138"/>
            <a:ext cx="752400" cy="25920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4"/>
          <p:cNvSpPr txBox="1"/>
          <p:nvPr/>
        </p:nvSpPr>
        <p:spPr>
          <a:xfrm>
            <a:off x="1566575" y="2332938"/>
            <a:ext cx="12702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023D81"/>
                </a:solidFill>
                <a:latin typeface="Economica"/>
                <a:ea typeface="Economica"/>
                <a:cs typeface="Economica"/>
                <a:sym typeface="Economica"/>
              </a:rPr>
              <a:t>SENSORS</a:t>
            </a:r>
            <a:endParaRPr sz="1500">
              <a:solidFill>
                <a:srgbClr val="023D8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90" name="Google Shape;90;p14"/>
          <p:cNvSpPr txBox="1"/>
          <p:nvPr/>
        </p:nvSpPr>
        <p:spPr>
          <a:xfrm>
            <a:off x="3936913" y="2676213"/>
            <a:ext cx="12702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023D81"/>
                </a:solidFill>
                <a:latin typeface="Economica"/>
                <a:ea typeface="Economica"/>
                <a:cs typeface="Economica"/>
                <a:sym typeface="Economica"/>
              </a:rPr>
              <a:t>EDGE DEVICES</a:t>
            </a:r>
            <a:endParaRPr sz="1500">
              <a:solidFill>
                <a:srgbClr val="023D8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6807038" y="2542863"/>
            <a:ext cx="1270200" cy="49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>
                <a:solidFill>
                  <a:srgbClr val="023D81"/>
                </a:solidFill>
                <a:latin typeface="Economica"/>
                <a:ea typeface="Economica"/>
                <a:cs typeface="Economica"/>
                <a:sym typeface="Economica"/>
              </a:rPr>
              <a:t>CLOUD</a:t>
            </a:r>
            <a:endParaRPr sz="1500">
              <a:solidFill>
                <a:srgbClr val="023D8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92" name="Google Shape;92;p14"/>
          <p:cNvSpPr/>
          <p:nvPr/>
        </p:nvSpPr>
        <p:spPr>
          <a:xfrm>
            <a:off x="346375" y="1757325"/>
            <a:ext cx="1710600" cy="4977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25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OBIETTIVO</a:t>
            </a:r>
            <a:endParaRPr/>
          </a:p>
        </p:txBody>
      </p:sp>
      <p:sp>
        <p:nvSpPr>
          <p:cNvPr id="93" name="Google Shape;93;p14"/>
          <p:cNvSpPr txBox="1"/>
          <p:nvPr/>
        </p:nvSpPr>
        <p:spPr>
          <a:xfrm>
            <a:off x="2056975" y="1815575"/>
            <a:ext cx="64812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utilizzare algoritmi noti di Machine Learning all’interno del paradigma IoT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94" name="Google Shape;94;p14"/>
          <p:cNvCxnSpPr>
            <a:endCxn id="77" idx="2"/>
          </p:cNvCxnSpPr>
          <p:nvPr/>
        </p:nvCxnSpPr>
        <p:spPr>
          <a:xfrm rot="-5400000" flipH="1">
            <a:off x="248975" y="2359688"/>
            <a:ext cx="1682400" cy="9528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4"/>
          <p:cNvSpPr/>
          <p:nvPr/>
        </p:nvSpPr>
        <p:spPr>
          <a:xfrm>
            <a:off x="613775" y="138767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" name="Google Shape;96;p14"/>
          <p:cNvCxnSpPr>
            <a:stCxn id="95" idx="6"/>
          </p:cNvCxnSpPr>
          <p:nvPr/>
        </p:nvCxnSpPr>
        <p:spPr>
          <a:xfrm>
            <a:off x="786875" y="1465675"/>
            <a:ext cx="1072500" cy="357600"/>
          </a:xfrm>
          <a:prstGeom prst="bentConnector3">
            <a:avLst>
              <a:gd name="adj1" fmla="val 9917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7" name="Google Shape;97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/>
          <p:nvPr/>
        </p:nvSpPr>
        <p:spPr>
          <a:xfrm>
            <a:off x="2202525" y="3350675"/>
            <a:ext cx="6481200" cy="1020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I suoi elementi sono stati progettati come oggetti software correlati, modellati come risorse, e accessibili tramite una serie di interfacce API RESTful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3" name="Google Shape;103;p15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MEASURIFY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2094200" y="1511875"/>
            <a:ext cx="64812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2202525" y="1369825"/>
            <a:ext cx="6481200" cy="1020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Measurify è un Application Programming Interface cloud-based, astratta e orientata alla misurazione per la gestione di cose intelligenti negli ecosistemi IoT.</a:t>
            </a:r>
            <a:endParaRPr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6" name="Google Shape;106;p15"/>
          <p:cNvSpPr/>
          <p:nvPr/>
        </p:nvSpPr>
        <p:spPr>
          <a:xfrm>
            <a:off x="1035975" y="2571750"/>
            <a:ext cx="27282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Si basa sul concetto di misurazione</a:t>
            </a:r>
            <a:endParaRPr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7781575" y="24937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5"/>
          <p:cNvSpPr/>
          <p:nvPr/>
        </p:nvSpPr>
        <p:spPr>
          <a:xfrm>
            <a:off x="1921100" y="378267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9" name="Google Shape;109;p15"/>
          <p:cNvCxnSpPr>
            <a:stCxn id="108" idx="2"/>
          </p:cNvCxnSpPr>
          <p:nvPr/>
        </p:nvCxnSpPr>
        <p:spPr>
          <a:xfrm rot="10800000">
            <a:off x="1263800" y="3086975"/>
            <a:ext cx="657300" cy="7737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5"/>
          <p:cNvCxnSpPr>
            <a:stCxn id="107" idx="4"/>
            <a:endCxn id="106" idx="0"/>
          </p:cNvCxnSpPr>
          <p:nvPr/>
        </p:nvCxnSpPr>
        <p:spPr>
          <a:xfrm rot="5400000">
            <a:off x="5705875" y="708000"/>
            <a:ext cx="220500" cy="41040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1" name="Google Shape;111;p15"/>
          <p:cNvSpPr/>
          <p:nvPr/>
        </p:nvSpPr>
        <p:spPr>
          <a:xfrm>
            <a:off x="653250" y="136982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2" name="Google Shape;112;p15"/>
          <p:cNvCxnSpPr>
            <a:stCxn id="111" idx="6"/>
          </p:cNvCxnSpPr>
          <p:nvPr/>
        </p:nvCxnSpPr>
        <p:spPr>
          <a:xfrm>
            <a:off x="826350" y="1447825"/>
            <a:ext cx="933900" cy="12330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3" name="Google Shape;113;p15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" name="Google Shape;114;p15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115" name="Google Shape;115;p15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6" name="Google Shape;11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6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MEASURIFY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22" name="Google Shape;12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7550" y="1592775"/>
            <a:ext cx="6529627" cy="341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/>
          <p:nvPr/>
        </p:nvSpPr>
        <p:spPr>
          <a:xfrm>
            <a:off x="346375" y="2391225"/>
            <a:ext cx="7695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Schema</a:t>
            </a:r>
            <a:endParaRPr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24" name="Google Shape;124;p16"/>
          <p:cNvSpPr/>
          <p:nvPr/>
        </p:nvSpPr>
        <p:spPr>
          <a:xfrm>
            <a:off x="653250" y="136982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6"/>
          <p:cNvSpPr/>
          <p:nvPr/>
        </p:nvSpPr>
        <p:spPr>
          <a:xfrm>
            <a:off x="1961050" y="402260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6" name="Google Shape;126;p16"/>
          <p:cNvCxnSpPr>
            <a:endCxn id="125" idx="2"/>
          </p:cNvCxnSpPr>
          <p:nvPr/>
        </p:nvCxnSpPr>
        <p:spPr>
          <a:xfrm>
            <a:off x="514450" y="2942600"/>
            <a:ext cx="1446600" cy="1158000"/>
          </a:xfrm>
          <a:prstGeom prst="bentConnector3">
            <a:avLst>
              <a:gd name="adj1" fmla="val 12484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7" name="Google Shape;127;p16"/>
          <p:cNvCxnSpPr/>
          <p:nvPr/>
        </p:nvCxnSpPr>
        <p:spPr>
          <a:xfrm rot="-5400000" flipH="1">
            <a:off x="645775" y="1640300"/>
            <a:ext cx="1314000" cy="940500"/>
          </a:xfrm>
          <a:prstGeom prst="bentConnector3">
            <a:avLst>
              <a:gd name="adj1" fmla="val 342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" name="Google Shape;128;p16"/>
          <p:cNvCxnSpPr/>
          <p:nvPr/>
        </p:nvCxnSpPr>
        <p:spPr>
          <a:xfrm rot="10800000">
            <a:off x="1078925" y="2750150"/>
            <a:ext cx="700200" cy="3000"/>
          </a:xfrm>
          <a:prstGeom prst="bentConnector3">
            <a:avLst>
              <a:gd name="adj1" fmla="val 104549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6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6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131" name="Google Shape;131;p16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2" name="Google Shape;13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/>
          <p:nvPr/>
        </p:nvSpPr>
        <p:spPr>
          <a:xfrm>
            <a:off x="2074475" y="3071463"/>
            <a:ext cx="1299900" cy="389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Dataset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38" name="Google Shape;138;p17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EDGE LEARNING MACHINE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378800" y="2129450"/>
            <a:ext cx="9390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Desk-LM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653250" y="136982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7"/>
          <p:cNvSpPr txBox="1"/>
          <p:nvPr/>
        </p:nvSpPr>
        <p:spPr>
          <a:xfrm>
            <a:off x="346375" y="1562725"/>
            <a:ext cx="51993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Edge Learning Machine è un framework composto da due moduli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2" name="Google Shape;142;p17"/>
          <p:cNvSpPr/>
          <p:nvPr/>
        </p:nvSpPr>
        <p:spPr>
          <a:xfrm>
            <a:off x="378800" y="3671000"/>
            <a:ext cx="9390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Micro-LM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143" name="Google Shape;143;p17"/>
          <p:cNvCxnSpPr>
            <a:stCxn id="140" idx="2"/>
            <a:endCxn id="139" idx="2"/>
          </p:cNvCxnSpPr>
          <p:nvPr/>
        </p:nvCxnSpPr>
        <p:spPr>
          <a:xfrm flipH="1">
            <a:off x="378750" y="1447825"/>
            <a:ext cx="274500" cy="980100"/>
          </a:xfrm>
          <a:prstGeom prst="bentConnector3">
            <a:avLst>
              <a:gd name="adj1" fmla="val 139326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7"/>
          <p:cNvSpPr txBox="1"/>
          <p:nvPr/>
        </p:nvSpPr>
        <p:spPr>
          <a:xfrm>
            <a:off x="1317800" y="2129450"/>
            <a:ext cx="74562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per l’addestramento e il test di modelli di Machine Learning sul cloud. Configurabile mediante i file JSON: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1317800" y="3671000"/>
            <a:ext cx="7356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una libreria C, per l’inferenza su dispositivi “Edge”, che utilizza i modelli creati da Desk-LM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6" name="Google Shape;146;p17"/>
          <p:cNvSpPr/>
          <p:nvPr/>
        </p:nvSpPr>
        <p:spPr>
          <a:xfrm>
            <a:off x="3622125" y="3071463"/>
            <a:ext cx="1299900" cy="389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Estimator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5169775" y="3071463"/>
            <a:ext cx="1299900" cy="389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Preprocessing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8" name="Google Shape;148;p17"/>
          <p:cNvSpPr/>
          <p:nvPr/>
        </p:nvSpPr>
        <p:spPr>
          <a:xfrm>
            <a:off x="6717425" y="3071463"/>
            <a:ext cx="1299900" cy="3897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Validation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49" name="Google Shape;149;p17"/>
          <p:cNvSpPr/>
          <p:nvPr/>
        </p:nvSpPr>
        <p:spPr>
          <a:xfrm>
            <a:off x="8072100" y="389150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0" name="Google Shape;150;p17"/>
          <p:cNvCxnSpPr>
            <a:stCxn id="149" idx="4"/>
          </p:cNvCxnSpPr>
          <p:nvPr/>
        </p:nvCxnSpPr>
        <p:spPr>
          <a:xfrm rot="5400000">
            <a:off x="4211850" y="647900"/>
            <a:ext cx="547200" cy="73464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17"/>
          <p:cNvCxnSpPr/>
          <p:nvPr/>
        </p:nvCxnSpPr>
        <p:spPr>
          <a:xfrm rot="5400000" flipH="1">
            <a:off x="621475" y="4393400"/>
            <a:ext cx="403200" cy="1800"/>
          </a:xfrm>
          <a:prstGeom prst="bentConnector3">
            <a:avLst>
              <a:gd name="adj1" fmla="val 112481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2" name="Google Shape;152;p17"/>
          <p:cNvSpPr/>
          <p:nvPr/>
        </p:nvSpPr>
        <p:spPr>
          <a:xfrm>
            <a:off x="8600900" y="23499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53" name="Google Shape;153;p17"/>
          <p:cNvCxnSpPr>
            <a:stCxn id="152" idx="4"/>
            <a:endCxn id="137" idx="3"/>
          </p:cNvCxnSpPr>
          <p:nvPr/>
        </p:nvCxnSpPr>
        <p:spPr>
          <a:xfrm rot="5400000">
            <a:off x="5423150" y="-192850"/>
            <a:ext cx="565500" cy="5963100"/>
          </a:xfrm>
          <a:prstGeom prst="bentConnector3">
            <a:avLst>
              <a:gd name="adj1" fmla="val 50001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17"/>
          <p:cNvCxnSpPr>
            <a:stCxn id="146" idx="3"/>
          </p:cNvCxnSpPr>
          <p:nvPr/>
        </p:nvCxnSpPr>
        <p:spPr>
          <a:xfrm rot="-5400000">
            <a:off x="4129725" y="2928513"/>
            <a:ext cx="2853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Google Shape;155;p17"/>
          <p:cNvCxnSpPr/>
          <p:nvPr/>
        </p:nvCxnSpPr>
        <p:spPr>
          <a:xfrm rot="-5400000">
            <a:off x="5650250" y="2928513"/>
            <a:ext cx="2853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" name="Google Shape;156;p17"/>
          <p:cNvCxnSpPr/>
          <p:nvPr/>
        </p:nvCxnSpPr>
        <p:spPr>
          <a:xfrm rot="-5400000">
            <a:off x="7224425" y="2928513"/>
            <a:ext cx="2853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17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8" name="Google Shape;158;p17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159" name="Google Shape;159;p17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/>
          <p:nvPr/>
        </p:nvSpPr>
        <p:spPr>
          <a:xfrm>
            <a:off x="4643175" y="3972050"/>
            <a:ext cx="2659200" cy="8124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Economica"/>
              <a:buChar char="-"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Interfaccia per ELM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Economica"/>
              <a:buChar char="-"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Computation per Measurify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66" name="Google Shape;166;p18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PROGETTAZIONE DEL SISTEMA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67" name="Google Shape;167;p18"/>
          <p:cNvSpPr/>
          <p:nvPr/>
        </p:nvSpPr>
        <p:spPr>
          <a:xfrm>
            <a:off x="346375" y="1687150"/>
            <a:ext cx="13815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REQUISITI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68" name="Google Shape;168;p18"/>
          <p:cNvSpPr/>
          <p:nvPr/>
        </p:nvSpPr>
        <p:spPr>
          <a:xfrm>
            <a:off x="653250" y="136982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8"/>
          <p:cNvSpPr/>
          <p:nvPr/>
        </p:nvSpPr>
        <p:spPr>
          <a:xfrm>
            <a:off x="346375" y="3294500"/>
            <a:ext cx="13815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ARCHITETTURA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70" name="Google Shape;170;p18"/>
          <p:cNvSpPr/>
          <p:nvPr/>
        </p:nvSpPr>
        <p:spPr>
          <a:xfrm>
            <a:off x="4347325" y="43002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8"/>
          <p:cNvSpPr/>
          <p:nvPr/>
        </p:nvSpPr>
        <p:spPr>
          <a:xfrm>
            <a:off x="2504550" y="2678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8"/>
          <p:cNvSpPr/>
          <p:nvPr/>
        </p:nvSpPr>
        <p:spPr>
          <a:xfrm>
            <a:off x="2809500" y="2349950"/>
            <a:ext cx="5262600" cy="8124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Economica"/>
              <a:buChar char="-"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Application Programming Interface - API - RESTful</a:t>
            </a:r>
            <a:endParaRPr sz="17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Economica"/>
              <a:buChar char="-"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Sistema di gestione di database basato su documenti (DBMS)</a:t>
            </a:r>
            <a:endParaRPr/>
          </a:p>
        </p:txBody>
      </p:sp>
      <p:cxnSp>
        <p:nvCxnSpPr>
          <p:cNvPr id="173" name="Google Shape;173;p18"/>
          <p:cNvCxnSpPr>
            <a:endCxn id="167" idx="0"/>
          </p:cNvCxnSpPr>
          <p:nvPr/>
        </p:nvCxnSpPr>
        <p:spPr>
          <a:xfrm>
            <a:off x="826375" y="1447750"/>
            <a:ext cx="901500" cy="537900"/>
          </a:xfrm>
          <a:prstGeom prst="bentConnector3">
            <a:avLst>
              <a:gd name="adj1" fmla="val 25378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4" name="Google Shape;174;p18"/>
          <p:cNvCxnSpPr/>
          <p:nvPr/>
        </p:nvCxnSpPr>
        <p:spPr>
          <a:xfrm rot="10800000">
            <a:off x="614125" y="2259550"/>
            <a:ext cx="1890300" cy="496500"/>
          </a:xfrm>
          <a:prstGeom prst="bentConnector3">
            <a:avLst>
              <a:gd name="adj1" fmla="val 99899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5" name="Google Shape;175;p18"/>
          <p:cNvCxnSpPr>
            <a:stCxn id="169" idx="0"/>
            <a:endCxn id="170" idx="2"/>
          </p:cNvCxnSpPr>
          <p:nvPr/>
        </p:nvCxnSpPr>
        <p:spPr>
          <a:xfrm>
            <a:off x="1727875" y="3593000"/>
            <a:ext cx="2619600" cy="785400"/>
          </a:xfrm>
          <a:prstGeom prst="bentConnector3">
            <a:avLst>
              <a:gd name="adj1" fmla="val 49997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6" name="Google Shape;176;p18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7" name="Google Shape;177;p18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178" name="Google Shape;178;p18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9" name="Google Shape;1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PROGETTAZIONE DEL SISTEMA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185" name="Google Shape;18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9300" y="1824450"/>
            <a:ext cx="5748602" cy="2452326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9"/>
          <p:cNvSpPr/>
          <p:nvPr/>
        </p:nvSpPr>
        <p:spPr>
          <a:xfrm>
            <a:off x="229525" y="1670475"/>
            <a:ext cx="13815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API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87" name="Google Shape;187;p19"/>
          <p:cNvSpPr/>
          <p:nvPr/>
        </p:nvSpPr>
        <p:spPr>
          <a:xfrm>
            <a:off x="229525" y="4376050"/>
            <a:ext cx="13815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DATABASE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1593400" y="1670475"/>
            <a:ext cx="43461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Definizione delle rotte necessarie per la creazione del modello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89" name="Google Shape;189;p19"/>
          <p:cNvSpPr txBox="1"/>
          <p:nvPr/>
        </p:nvSpPr>
        <p:spPr>
          <a:xfrm>
            <a:off x="1611025" y="4371250"/>
            <a:ext cx="51993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Implementazione della gestione del database, con controllo sui dati inseriti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190" name="Google Shape;190;p19"/>
          <p:cNvSpPr/>
          <p:nvPr/>
        </p:nvSpPr>
        <p:spPr>
          <a:xfrm>
            <a:off x="4192850" y="226747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1" name="Google Shape;191;p19"/>
          <p:cNvCxnSpPr/>
          <p:nvPr/>
        </p:nvCxnSpPr>
        <p:spPr>
          <a:xfrm rot="10800000">
            <a:off x="667850" y="2166375"/>
            <a:ext cx="3525000" cy="179100"/>
          </a:xfrm>
          <a:prstGeom prst="bentConnector3">
            <a:avLst>
              <a:gd name="adj1" fmla="val 96667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2" name="Google Shape;192;p19"/>
          <p:cNvSpPr/>
          <p:nvPr/>
        </p:nvSpPr>
        <p:spPr>
          <a:xfrm>
            <a:off x="7856625" y="274720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3" name="Google Shape;193;p19"/>
          <p:cNvCxnSpPr>
            <a:stCxn id="192" idx="4"/>
          </p:cNvCxnSpPr>
          <p:nvPr/>
        </p:nvCxnSpPr>
        <p:spPr>
          <a:xfrm rot="5400000">
            <a:off x="3996975" y="296200"/>
            <a:ext cx="1339200" cy="65532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Google Shape;194;p19"/>
          <p:cNvCxnSpPr/>
          <p:nvPr/>
        </p:nvCxnSpPr>
        <p:spPr>
          <a:xfrm rot="5400000">
            <a:off x="1314975" y="4327700"/>
            <a:ext cx="174900" cy="2400"/>
          </a:xfrm>
          <a:prstGeom prst="bentConnector3">
            <a:avLst>
              <a:gd name="adj1" fmla="val 122441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5" name="Google Shape;195;p19"/>
          <p:cNvSpPr/>
          <p:nvPr/>
        </p:nvSpPr>
        <p:spPr>
          <a:xfrm>
            <a:off x="653250" y="136982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6" name="Google Shape;196;p19"/>
          <p:cNvCxnSpPr/>
          <p:nvPr/>
        </p:nvCxnSpPr>
        <p:spPr>
          <a:xfrm>
            <a:off x="826375" y="1447750"/>
            <a:ext cx="590700" cy="3033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19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Google Shape;198;p19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199" name="Google Shape;199;p19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0" name="Google Shape;20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0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PROGETTAZIONE DEL SISTEMA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206" name="Google Shape;2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3074" y="1246575"/>
            <a:ext cx="3379251" cy="3771574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0"/>
          <p:cNvSpPr/>
          <p:nvPr/>
        </p:nvSpPr>
        <p:spPr>
          <a:xfrm>
            <a:off x="229525" y="1670475"/>
            <a:ext cx="24966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INTEGRAZIONE DI ELM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08" name="Google Shape;208;p20"/>
          <p:cNvSpPr/>
          <p:nvPr/>
        </p:nvSpPr>
        <p:spPr>
          <a:xfrm>
            <a:off x="229525" y="3953175"/>
            <a:ext cx="2496600" cy="5970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023D8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 b="1">
                <a:solidFill>
                  <a:schemeClr val="lt1"/>
                </a:solidFill>
                <a:latin typeface="Economica"/>
                <a:ea typeface="Economica"/>
                <a:cs typeface="Economica"/>
                <a:sym typeface="Economica"/>
              </a:rPr>
              <a:t>COMPUTATION “MODEL”</a:t>
            </a:r>
            <a:endParaRPr b="1">
              <a:solidFill>
                <a:schemeClr val="lt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09" name="Google Shape;209;p20"/>
          <p:cNvSpPr/>
          <p:nvPr/>
        </p:nvSpPr>
        <p:spPr>
          <a:xfrm>
            <a:off x="1135700" y="2509322"/>
            <a:ext cx="2989500" cy="10716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Integrazione in Measurify di tutte le funzionalità esposte da ELM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10" name="Google Shape;210;p20"/>
          <p:cNvSpPr/>
          <p:nvPr/>
        </p:nvSpPr>
        <p:spPr>
          <a:xfrm>
            <a:off x="3687375" y="226747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1" name="Google Shape;211;p20"/>
          <p:cNvCxnSpPr>
            <a:stCxn id="210" idx="0"/>
            <a:endCxn id="207" idx="0"/>
          </p:cNvCxnSpPr>
          <p:nvPr/>
        </p:nvCxnSpPr>
        <p:spPr>
          <a:xfrm rot="5400000" flipH="1">
            <a:off x="3100725" y="1594275"/>
            <a:ext cx="298500" cy="10479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2" name="Google Shape;212;p20"/>
          <p:cNvSpPr/>
          <p:nvPr/>
        </p:nvSpPr>
        <p:spPr>
          <a:xfrm>
            <a:off x="6481225" y="324130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0"/>
          <p:cNvSpPr txBox="1"/>
          <p:nvPr/>
        </p:nvSpPr>
        <p:spPr>
          <a:xfrm>
            <a:off x="2726025" y="3948375"/>
            <a:ext cx="51993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cxnSp>
        <p:nvCxnSpPr>
          <p:cNvPr id="214" name="Google Shape;214;p20"/>
          <p:cNvCxnSpPr>
            <a:stCxn id="212" idx="2"/>
          </p:cNvCxnSpPr>
          <p:nvPr/>
        </p:nvCxnSpPr>
        <p:spPr>
          <a:xfrm flipH="1">
            <a:off x="2238325" y="3319300"/>
            <a:ext cx="4242900" cy="390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20"/>
          <p:cNvCxnSpPr/>
          <p:nvPr/>
        </p:nvCxnSpPr>
        <p:spPr>
          <a:xfrm rot="-5400000" flipH="1">
            <a:off x="2116375" y="3849950"/>
            <a:ext cx="275700" cy="2400"/>
          </a:xfrm>
          <a:prstGeom prst="bentConnector3">
            <a:avLst>
              <a:gd name="adj1" fmla="val 128518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6" name="Google Shape;216;p20"/>
          <p:cNvSpPr/>
          <p:nvPr/>
        </p:nvSpPr>
        <p:spPr>
          <a:xfrm>
            <a:off x="2996025" y="4067624"/>
            <a:ext cx="2989500" cy="8316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Creazione della Computation “model” che sfrutti tali funzionalità.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17" name="Google Shape;217;p20"/>
          <p:cNvSpPr/>
          <p:nvPr/>
        </p:nvSpPr>
        <p:spPr>
          <a:xfrm>
            <a:off x="4719975" y="3810763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8" name="Google Shape;218;p20"/>
          <p:cNvCxnSpPr>
            <a:stCxn id="217" idx="0"/>
          </p:cNvCxnSpPr>
          <p:nvPr/>
        </p:nvCxnSpPr>
        <p:spPr>
          <a:xfrm rot="5400000" flipH="1">
            <a:off x="4533375" y="3537613"/>
            <a:ext cx="100200" cy="446100"/>
          </a:xfrm>
          <a:prstGeom prst="bentConnector2">
            <a:avLst/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9" name="Google Shape;219;p20"/>
          <p:cNvSpPr/>
          <p:nvPr/>
        </p:nvSpPr>
        <p:spPr>
          <a:xfrm>
            <a:off x="653250" y="136982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0" name="Google Shape;220;p20"/>
          <p:cNvCxnSpPr/>
          <p:nvPr/>
        </p:nvCxnSpPr>
        <p:spPr>
          <a:xfrm>
            <a:off x="826375" y="1447750"/>
            <a:ext cx="590700" cy="3033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20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2" name="Google Shape;222;p20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223" name="Google Shape;223;p20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4" name="Google Shape;22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"/>
          <p:cNvSpPr txBox="1"/>
          <p:nvPr/>
        </p:nvSpPr>
        <p:spPr>
          <a:xfrm>
            <a:off x="346375" y="692725"/>
            <a:ext cx="6018000" cy="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700" b="1">
                <a:solidFill>
                  <a:srgbClr val="81BBFF"/>
                </a:solidFill>
                <a:latin typeface="Economica"/>
                <a:ea typeface="Economica"/>
                <a:cs typeface="Economica"/>
                <a:sym typeface="Economica"/>
              </a:rPr>
              <a:t>IMPLEMENTAZIONE</a:t>
            </a:r>
            <a:endParaRPr sz="3700" b="1">
              <a:solidFill>
                <a:srgbClr val="81BBFF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pic>
        <p:nvPicPr>
          <p:cNvPr id="230" name="Google Shape;23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2625" y="742600"/>
            <a:ext cx="3620749" cy="4182424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1"/>
          <p:cNvSpPr txBox="1"/>
          <p:nvPr/>
        </p:nvSpPr>
        <p:spPr>
          <a:xfrm>
            <a:off x="346375" y="1534525"/>
            <a:ext cx="3006000" cy="5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Economica"/>
                <a:ea typeface="Economica"/>
                <a:cs typeface="Economica"/>
                <a:sym typeface="Economica"/>
              </a:rPr>
              <a:t>Definizione delle rotte esposte da ELM:</a:t>
            </a:r>
            <a:endParaRPr sz="1700"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32" name="Google Shape;232;p21"/>
          <p:cNvSpPr/>
          <p:nvPr/>
        </p:nvSpPr>
        <p:spPr>
          <a:xfrm>
            <a:off x="426825" y="2092225"/>
            <a:ext cx="2109600" cy="735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POST  /model</a:t>
            </a:r>
            <a:endParaRPr sz="17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body { ... }</a:t>
            </a:r>
            <a:endParaRPr sz="17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33" name="Google Shape;233;p21"/>
          <p:cNvSpPr/>
          <p:nvPr/>
        </p:nvSpPr>
        <p:spPr>
          <a:xfrm>
            <a:off x="426825" y="2948700"/>
            <a:ext cx="2109600" cy="735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POST  </a:t>
            </a:r>
            <a:r>
              <a:rPr lang="it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/model/&lt;</a:t>
            </a:r>
            <a:r>
              <a:rPr lang="it" b="1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id</a:t>
            </a:r>
            <a:r>
              <a:rPr lang="it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&gt;/trainingset</a:t>
            </a:r>
            <a:endParaRPr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CSV</a:t>
            </a:r>
            <a:endParaRPr sz="17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426825" y="3805175"/>
            <a:ext cx="2109600" cy="735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PUT  /model/&lt;</a:t>
            </a:r>
            <a:r>
              <a:rPr lang="it" sz="1700" b="1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id</a:t>
            </a: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&gt;</a:t>
            </a:r>
            <a:endParaRPr sz="17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body { ... }</a:t>
            </a:r>
            <a:endParaRPr sz="17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35" name="Google Shape;235;p21"/>
          <p:cNvSpPr/>
          <p:nvPr/>
        </p:nvSpPr>
        <p:spPr>
          <a:xfrm>
            <a:off x="2770600" y="2465863"/>
            <a:ext cx="2109600" cy="735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GET  /model/&lt;</a:t>
            </a:r>
            <a:r>
              <a:rPr lang="it" sz="1700" b="1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id</a:t>
            </a: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&gt;</a:t>
            </a:r>
            <a:endParaRPr sz="17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36" name="Google Shape;236;p21"/>
          <p:cNvSpPr/>
          <p:nvPr/>
        </p:nvSpPr>
        <p:spPr>
          <a:xfrm>
            <a:off x="2770600" y="3360775"/>
            <a:ext cx="2109600" cy="735900"/>
          </a:xfrm>
          <a:prstGeom prst="round2DiagRect">
            <a:avLst>
              <a:gd name="adj1" fmla="val 16667"/>
              <a:gd name="adj2" fmla="val 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GET  /model/&lt;</a:t>
            </a:r>
            <a:r>
              <a:rPr lang="it" sz="1700" b="1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id</a:t>
            </a:r>
            <a:r>
              <a:rPr lang="it" sz="17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rPr>
              <a:t>&gt;/output</a:t>
            </a:r>
            <a:endParaRPr sz="1700">
              <a:solidFill>
                <a:schemeClr val="dk1"/>
              </a:solidFill>
              <a:latin typeface="Economica"/>
              <a:ea typeface="Economica"/>
              <a:cs typeface="Economica"/>
              <a:sym typeface="Economica"/>
            </a:endParaRPr>
          </a:p>
        </p:txBody>
      </p:sp>
      <p:sp>
        <p:nvSpPr>
          <p:cNvPr id="237" name="Google Shape;237;p21"/>
          <p:cNvSpPr/>
          <p:nvPr/>
        </p:nvSpPr>
        <p:spPr>
          <a:xfrm>
            <a:off x="653250" y="1369825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8" name="Google Shape;238;p21"/>
          <p:cNvCxnSpPr>
            <a:stCxn id="237" idx="6"/>
          </p:cNvCxnSpPr>
          <p:nvPr/>
        </p:nvCxnSpPr>
        <p:spPr>
          <a:xfrm>
            <a:off x="826350" y="1447825"/>
            <a:ext cx="2423400" cy="727500"/>
          </a:xfrm>
          <a:prstGeom prst="bentConnector3">
            <a:avLst>
              <a:gd name="adj1" fmla="val 99994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21"/>
          <p:cNvCxnSpPr/>
          <p:nvPr/>
        </p:nvCxnSpPr>
        <p:spPr>
          <a:xfrm rot="-5400000">
            <a:off x="1967050" y="2862525"/>
            <a:ext cx="1968300" cy="595800"/>
          </a:xfrm>
          <a:prstGeom prst="bentConnector3">
            <a:avLst>
              <a:gd name="adj1" fmla="val 100043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0" name="Google Shape;240;p21"/>
          <p:cNvCxnSpPr>
            <a:stCxn id="232" idx="0"/>
          </p:cNvCxnSpPr>
          <p:nvPr/>
        </p:nvCxnSpPr>
        <p:spPr>
          <a:xfrm>
            <a:off x="2536425" y="2460175"/>
            <a:ext cx="117000" cy="6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1" name="Google Shape;241;p21"/>
          <p:cNvCxnSpPr/>
          <p:nvPr/>
        </p:nvCxnSpPr>
        <p:spPr>
          <a:xfrm>
            <a:off x="2536425" y="3316350"/>
            <a:ext cx="117000" cy="6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2" name="Google Shape;242;p21"/>
          <p:cNvCxnSpPr/>
          <p:nvPr/>
        </p:nvCxnSpPr>
        <p:spPr>
          <a:xfrm>
            <a:off x="2536425" y="4130025"/>
            <a:ext cx="117000" cy="6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" name="Google Shape;243;p21"/>
          <p:cNvCxnSpPr/>
          <p:nvPr/>
        </p:nvCxnSpPr>
        <p:spPr>
          <a:xfrm>
            <a:off x="2653300" y="2888263"/>
            <a:ext cx="117000" cy="6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4" name="Google Shape;244;p21"/>
          <p:cNvCxnSpPr/>
          <p:nvPr/>
        </p:nvCxnSpPr>
        <p:spPr>
          <a:xfrm>
            <a:off x="2667400" y="3805175"/>
            <a:ext cx="117000" cy="600"/>
          </a:xfrm>
          <a:prstGeom prst="bentConnector3">
            <a:avLst>
              <a:gd name="adj1" fmla="val 50004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5" name="Google Shape;245;p21"/>
          <p:cNvCxnSpPr/>
          <p:nvPr/>
        </p:nvCxnSpPr>
        <p:spPr>
          <a:xfrm>
            <a:off x="229525" y="407850"/>
            <a:ext cx="6338400" cy="6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023D8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6" name="Google Shape;246;p21"/>
          <p:cNvSpPr txBox="1"/>
          <p:nvPr/>
        </p:nvSpPr>
        <p:spPr>
          <a:xfrm>
            <a:off x="463225" y="32100"/>
            <a:ext cx="6018000" cy="3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rgbClr val="999999"/>
                </a:solidFill>
              </a:rPr>
              <a:t>MONTI NICCOLÒ - TESI DI LAUREA MAGISTRALE - DICEMBRE 2020  </a:t>
            </a:r>
            <a:endParaRPr sz="1300">
              <a:solidFill>
                <a:srgbClr val="999999"/>
              </a:solidFill>
            </a:endParaRPr>
          </a:p>
        </p:txBody>
      </p:sp>
      <p:sp>
        <p:nvSpPr>
          <p:cNvPr id="247" name="Google Shape;247;p21"/>
          <p:cNvSpPr/>
          <p:nvPr/>
        </p:nvSpPr>
        <p:spPr>
          <a:xfrm>
            <a:off x="6567925" y="330150"/>
            <a:ext cx="173100" cy="156000"/>
          </a:xfrm>
          <a:prstGeom prst="ellipse">
            <a:avLst/>
          </a:prstGeom>
          <a:solidFill>
            <a:srgbClr val="FFFFFF"/>
          </a:solidFill>
          <a:ln w="28575" cap="flat" cmpd="sng">
            <a:solidFill>
              <a:srgbClr val="023D8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8" name="Google Shape;24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00" y="50850"/>
            <a:ext cx="359924" cy="35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553</Words>
  <Application>Microsoft Macintosh PowerPoint</Application>
  <PresentationFormat>Presentazione su schermo (16:9)</PresentationFormat>
  <Paragraphs>102</Paragraphs>
  <Slides>15</Slides>
  <Notes>15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8" baseType="lpstr">
      <vt:lpstr>Arial</vt:lpstr>
      <vt:lpstr>Economica</vt:lpstr>
      <vt:lpstr>Simple Light</vt:lpstr>
      <vt:lpstr>UNIVERSITÀ DEGLI STUDI DI GENOVA SCUOLA POLITECNICA DITEN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UNIVERSITÀ DEGLI STUDI DI GENOVA SCUOLA POLITECNICA DITEN</dc:title>
  <cp:lastModifiedBy>Niccolò Monti</cp:lastModifiedBy>
  <cp:revision>7</cp:revision>
  <dcterms:modified xsi:type="dcterms:W3CDTF">2021-02-11T08:15:15Z</dcterms:modified>
</cp:coreProperties>
</file>